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2"/>
  </p:notesMasterIdLst>
  <p:handoutMasterIdLst>
    <p:handoutMasterId r:id="rId23"/>
  </p:handoutMasterIdLst>
  <p:sldIdLst>
    <p:sldId id="1595" r:id="rId7"/>
    <p:sldId id="2076136817" r:id="rId8"/>
    <p:sldId id="2076136835" r:id="rId9"/>
    <p:sldId id="2076136836" r:id="rId10"/>
    <p:sldId id="2076136837" r:id="rId11"/>
    <p:sldId id="2076136838" r:id="rId12"/>
    <p:sldId id="2076136839" r:id="rId13"/>
    <p:sldId id="2076136840" r:id="rId14"/>
    <p:sldId id="2076136841" r:id="rId15"/>
    <p:sldId id="2076136842" r:id="rId16"/>
    <p:sldId id="2076136845" r:id="rId17"/>
    <p:sldId id="2076136843" r:id="rId18"/>
    <p:sldId id="2076136844" r:id="rId19"/>
    <p:sldId id="2076136830" r:id="rId20"/>
    <p:sldId id="1627"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2076136836"/>
            <p14:sldId id="2076136837"/>
            <p14:sldId id="2076136838"/>
            <p14:sldId id="2076136839"/>
            <p14:sldId id="2076136840"/>
            <p14:sldId id="2076136841"/>
            <p14:sldId id="2076136842"/>
            <p14:sldId id="2076136845"/>
            <p14:sldId id="2076136843"/>
            <p14:sldId id="2076136844"/>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77261" autoAdjust="0"/>
  </p:normalViewPr>
  <p:slideViewPr>
    <p:cSldViewPr snapToGrid="0">
      <p:cViewPr varScale="1">
        <p:scale>
          <a:sx n="61" d="100"/>
          <a:sy n="61" d="100"/>
        </p:scale>
        <p:origin x="1430"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4/8/2021 4:20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4/8/2021 3:44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4/8/2021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1219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4/8/2021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0239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9.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M11</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432-04B9-4035-ABC6-EBF3E3045B84}"/>
              </a:ext>
            </a:extLst>
          </p:cNvPr>
          <p:cNvSpPr>
            <a:spLocks noGrp="1"/>
          </p:cNvSpPr>
          <p:nvPr>
            <p:ph type="title"/>
          </p:nvPr>
        </p:nvSpPr>
        <p:spPr/>
        <p:txBody>
          <a:bodyPr/>
          <a:lstStyle/>
          <a:p>
            <a:r>
              <a:rPr lang="en-GB" b="0" i="0" dirty="0">
                <a:solidFill>
                  <a:srgbClr val="35383C"/>
                </a:solidFill>
                <a:effectLst/>
                <a:latin typeface="Montserrat"/>
              </a:rPr>
              <a:t>Compare React State and Redux</a:t>
            </a:r>
            <a:br>
              <a:rPr lang="en-GB" b="0" i="0" dirty="0">
                <a:solidFill>
                  <a:srgbClr val="35383C"/>
                </a:solidFill>
                <a:effectLst/>
                <a:latin typeface="Montserrat"/>
              </a:rPr>
            </a:br>
            <a:endParaRPr lang="en-GB" dirty="0"/>
          </a:p>
        </p:txBody>
      </p:sp>
      <p:pic>
        <p:nvPicPr>
          <p:cNvPr id="5122" name="Picture 2" descr="Sending the user data down to the Avatar components">
            <a:extLst>
              <a:ext uri="{FF2B5EF4-FFF2-40B4-BE49-F238E27FC236}">
                <a16:creationId xmlns:a16="http://schemas.microsoft.com/office/drawing/2014/main" id="{7F105AFF-7465-4934-A1C2-FEC873C0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1634" y="835820"/>
            <a:ext cx="2712965" cy="26029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9D9930-AFEB-4938-A669-9C5F0620A901}"/>
              </a:ext>
            </a:extLst>
          </p:cNvPr>
          <p:cNvSpPr txBox="1"/>
          <p:nvPr/>
        </p:nvSpPr>
        <p:spPr>
          <a:xfrm>
            <a:off x="8933455" y="127854"/>
            <a:ext cx="1624419" cy="461665"/>
          </a:xfrm>
          <a:prstGeom prst="rect">
            <a:avLst/>
          </a:prstGeom>
          <a:noFill/>
        </p:spPr>
        <p:txBody>
          <a:bodyPr wrap="none" rtlCol="0">
            <a:spAutoFit/>
          </a:bodyPr>
          <a:lstStyle/>
          <a:p>
            <a:r>
              <a:rPr lang="en-GB" sz="2400" b="1" dirty="0"/>
              <a:t>React State</a:t>
            </a:r>
          </a:p>
        </p:txBody>
      </p:sp>
      <p:sp>
        <p:nvSpPr>
          <p:cNvPr id="9" name="TextBox 8">
            <a:extLst>
              <a:ext uri="{FF2B5EF4-FFF2-40B4-BE49-F238E27FC236}">
                <a16:creationId xmlns:a16="http://schemas.microsoft.com/office/drawing/2014/main" id="{1DB5231A-1B66-4D17-A53E-C7E2676C10D4}"/>
              </a:ext>
            </a:extLst>
          </p:cNvPr>
          <p:cNvSpPr txBox="1"/>
          <p:nvPr/>
        </p:nvSpPr>
        <p:spPr>
          <a:xfrm>
            <a:off x="8455068" y="3497262"/>
            <a:ext cx="4205613" cy="830997"/>
          </a:xfrm>
          <a:prstGeom prst="rect">
            <a:avLst/>
          </a:prstGeom>
          <a:noFill/>
        </p:spPr>
        <p:txBody>
          <a:bodyPr wrap="square">
            <a:spAutoFit/>
          </a:bodyPr>
          <a:lstStyle/>
          <a:p>
            <a:pPr algn="l"/>
            <a:r>
              <a:rPr lang="en-US" sz="2400" b="1" dirty="0"/>
              <a:t>React-Redux to Connect Data to Any Component</a:t>
            </a:r>
          </a:p>
        </p:txBody>
      </p:sp>
      <p:pic>
        <p:nvPicPr>
          <p:cNvPr id="5124" name="Picture 4" descr="Connecting Redux to the Avatar components">
            <a:extLst>
              <a:ext uri="{FF2B5EF4-FFF2-40B4-BE49-F238E27FC236}">
                <a16:creationId xmlns:a16="http://schemas.microsoft.com/office/drawing/2014/main" id="{3606875C-82DD-413A-B434-5A6A678F7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634" y="4592882"/>
            <a:ext cx="3272037" cy="227378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FBA1CB-9987-4697-956B-95572700F02D}"/>
              </a:ext>
            </a:extLst>
          </p:cNvPr>
          <p:cNvPicPr>
            <a:picLocks noChangeAspect="1"/>
          </p:cNvPicPr>
          <p:nvPr/>
        </p:nvPicPr>
        <p:blipFill>
          <a:blip r:embed="rId4"/>
          <a:stretch>
            <a:fillRect/>
          </a:stretch>
        </p:blipFill>
        <p:spPr>
          <a:xfrm>
            <a:off x="1001876" y="1298642"/>
            <a:ext cx="6300798" cy="5338268"/>
          </a:xfrm>
          <a:prstGeom prst="rect">
            <a:avLst/>
          </a:prstGeom>
        </p:spPr>
      </p:pic>
    </p:spTree>
    <p:extLst>
      <p:ext uri="{BB962C8B-B14F-4D97-AF65-F5344CB8AC3E}">
        <p14:creationId xmlns:p14="http://schemas.microsoft.com/office/powerpoint/2010/main" val="38900978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25F3-8D1A-4C22-AE38-07E0DFD28A7B}"/>
              </a:ext>
            </a:extLst>
          </p:cNvPr>
          <p:cNvSpPr>
            <a:spLocks noGrp="1"/>
          </p:cNvSpPr>
          <p:nvPr>
            <p:ph type="title"/>
          </p:nvPr>
        </p:nvSpPr>
        <p:spPr>
          <a:xfrm>
            <a:off x="436562" y="0"/>
            <a:ext cx="11563350" cy="773112"/>
          </a:xfrm>
        </p:spPr>
        <p:txBody>
          <a:bodyPr/>
          <a:lstStyle/>
          <a:p>
            <a:r>
              <a:rPr lang="en-GB" dirty="0"/>
              <a:t>Benefits Of Redux</a:t>
            </a:r>
          </a:p>
        </p:txBody>
      </p:sp>
      <p:sp>
        <p:nvSpPr>
          <p:cNvPr id="4" name="TextBox 3">
            <a:extLst>
              <a:ext uri="{FF2B5EF4-FFF2-40B4-BE49-F238E27FC236}">
                <a16:creationId xmlns:a16="http://schemas.microsoft.com/office/drawing/2014/main" id="{81F1120A-47D8-419E-853A-0506080233B3}"/>
              </a:ext>
            </a:extLst>
          </p:cNvPr>
          <p:cNvSpPr txBox="1"/>
          <p:nvPr/>
        </p:nvSpPr>
        <p:spPr>
          <a:xfrm>
            <a:off x="436562" y="878619"/>
            <a:ext cx="11337904" cy="400110"/>
          </a:xfrm>
          <a:prstGeom prst="rect">
            <a:avLst/>
          </a:prstGeom>
          <a:noFill/>
        </p:spPr>
        <p:txBody>
          <a:bodyPr wrap="square">
            <a:spAutoFit/>
          </a:bodyPr>
          <a:lstStyle/>
          <a:p>
            <a:r>
              <a:rPr lang="en-GB" sz="2000" dirty="0">
                <a:solidFill>
                  <a:schemeClr val="tx1">
                    <a:lumMod val="65000"/>
                    <a:lumOff val="35000"/>
                  </a:schemeClr>
                </a:solidFill>
              </a:rPr>
              <a:t>“Why would I need to use Redux?”. There are a few benefits of using Redux: </a:t>
            </a:r>
          </a:p>
        </p:txBody>
      </p:sp>
      <p:sp>
        <p:nvSpPr>
          <p:cNvPr id="6" name="TextBox 5">
            <a:extLst>
              <a:ext uri="{FF2B5EF4-FFF2-40B4-BE49-F238E27FC236}">
                <a16:creationId xmlns:a16="http://schemas.microsoft.com/office/drawing/2014/main" id="{CE4B760E-3183-4E1F-B1BD-AFBA6892E183}"/>
              </a:ext>
            </a:extLst>
          </p:cNvPr>
          <p:cNvSpPr txBox="1"/>
          <p:nvPr/>
        </p:nvSpPr>
        <p:spPr>
          <a:xfrm>
            <a:off x="436562" y="1298055"/>
            <a:ext cx="11563350" cy="5632311"/>
          </a:xfrm>
          <a:prstGeom prst="rect">
            <a:avLst/>
          </a:prstGeom>
          <a:noFill/>
        </p:spPr>
        <p:txBody>
          <a:bodyPr wrap="square">
            <a:spAutoFit/>
          </a:bodyPr>
          <a:lstStyle/>
          <a:p>
            <a:pPr algn="just"/>
            <a:r>
              <a:rPr lang="en-GB" sz="2000" b="1" dirty="0">
                <a:solidFill>
                  <a:schemeClr val="tx1">
                    <a:lumMod val="65000"/>
                    <a:lumOff val="35000"/>
                  </a:schemeClr>
                </a:solidFill>
              </a:rPr>
              <a:t>Predictability of outcome</a:t>
            </a:r>
          </a:p>
          <a:p>
            <a:pPr lvl="1" algn="just"/>
            <a:r>
              <a:rPr lang="en-GB" dirty="0">
                <a:solidFill>
                  <a:schemeClr val="tx1">
                    <a:lumMod val="65000"/>
                    <a:lumOff val="35000"/>
                  </a:schemeClr>
                </a:solidFill>
              </a:rPr>
              <a:t>There is always one source of truth, the store, with no confusion about how to sync the current state with actions and other parts of the application.</a:t>
            </a:r>
          </a:p>
          <a:p>
            <a:pPr algn="just"/>
            <a:r>
              <a:rPr lang="en-GB" sz="2000" b="1" dirty="0">
                <a:solidFill>
                  <a:schemeClr val="tx1">
                    <a:lumMod val="65000"/>
                    <a:lumOff val="35000"/>
                  </a:schemeClr>
                </a:solidFill>
              </a:rPr>
              <a:t>Maintainability</a:t>
            </a:r>
          </a:p>
          <a:p>
            <a:pPr lvl="1" algn="just"/>
            <a:r>
              <a:rPr lang="en-GB" dirty="0">
                <a:solidFill>
                  <a:schemeClr val="tx1">
                    <a:lumMod val="65000"/>
                    <a:lumOff val="35000"/>
                  </a:schemeClr>
                </a:solidFill>
              </a:rPr>
              <a:t>Having a predictable outcome and strict structure makes the code easier to maintain.</a:t>
            </a:r>
          </a:p>
          <a:p>
            <a:pPr algn="just"/>
            <a:r>
              <a:rPr lang="en-GB" sz="2000" b="1" dirty="0">
                <a:solidFill>
                  <a:schemeClr val="tx1">
                    <a:lumMod val="65000"/>
                    <a:lumOff val="35000"/>
                  </a:schemeClr>
                </a:solidFill>
              </a:rPr>
              <a:t>Organization</a:t>
            </a:r>
            <a:endParaRPr lang="en-GB" b="1" dirty="0">
              <a:solidFill>
                <a:schemeClr val="tx1">
                  <a:lumMod val="65000"/>
                  <a:lumOff val="35000"/>
                </a:schemeClr>
              </a:solidFill>
            </a:endParaRPr>
          </a:p>
          <a:p>
            <a:pPr lvl="1" algn="just"/>
            <a:r>
              <a:rPr lang="en-GB" dirty="0">
                <a:solidFill>
                  <a:schemeClr val="tx1">
                    <a:lumMod val="65000"/>
                    <a:lumOff val="35000"/>
                  </a:schemeClr>
                </a:solidFill>
              </a:rPr>
              <a:t>Redux is stricter about how code should be organized, which makes code more consistent and easier for a team to work with.</a:t>
            </a:r>
          </a:p>
          <a:p>
            <a:pPr algn="just"/>
            <a:r>
              <a:rPr lang="en-GB" sz="2000" b="1" dirty="0">
                <a:solidFill>
                  <a:schemeClr val="tx1">
                    <a:lumMod val="65000"/>
                    <a:lumOff val="35000"/>
                  </a:schemeClr>
                </a:solidFill>
              </a:rPr>
              <a:t>Server rendering</a:t>
            </a:r>
          </a:p>
          <a:p>
            <a:pPr lvl="1" algn="just"/>
            <a:r>
              <a:rPr lang="en-GB" dirty="0">
                <a:solidFill>
                  <a:schemeClr val="tx1">
                    <a:lumMod val="65000"/>
                    <a:lumOff val="35000"/>
                  </a:schemeClr>
                </a:solidFill>
              </a:rPr>
              <a:t>This is very useful, especially for the initial render, making for a better user experience or search engine optimization. Just pass the store created on the server to the client side.</a:t>
            </a:r>
          </a:p>
          <a:p>
            <a:pPr algn="just"/>
            <a:r>
              <a:rPr lang="en-GB" sz="2000" b="1" dirty="0">
                <a:solidFill>
                  <a:schemeClr val="tx1">
                    <a:lumMod val="65000"/>
                    <a:lumOff val="35000"/>
                  </a:schemeClr>
                </a:solidFill>
              </a:rPr>
              <a:t>Developer tools</a:t>
            </a:r>
          </a:p>
          <a:p>
            <a:pPr lvl="1" algn="just"/>
            <a:r>
              <a:rPr lang="en-GB" dirty="0">
                <a:solidFill>
                  <a:schemeClr val="tx1">
                    <a:lumMod val="65000"/>
                    <a:lumOff val="35000"/>
                  </a:schemeClr>
                </a:solidFill>
              </a:rPr>
              <a:t>Developers can track everything going on in the app in real time, from actions to state changes.</a:t>
            </a:r>
          </a:p>
          <a:p>
            <a:pPr algn="just"/>
            <a:r>
              <a:rPr lang="en-GB" sz="2000" b="1" dirty="0">
                <a:solidFill>
                  <a:schemeClr val="tx1">
                    <a:lumMod val="65000"/>
                    <a:lumOff val="35000"/>
                  </a:schemeClr>
                </a:solidFill>
              </a:rPr>
              <a:t>Community and ecosystem</a:t>
            </a:r>
          </a:p>
          <a:p>
            <a:pPr lvl="1" algn="just"/>
            <a:r>
              <a:rPr lang="en-GB" dirty="0">
                <a:solidFill>
                  <a:schemeClr val="tx1">
                    <a:lumMod val="65000"/>
                    <a:lumOff val="35000"/>
                  </a:schemeClr>
                </a:solidFill>
              </a:rPr>
              <a:t>This is a huge plus whenever you’re learning or using any library or framework. Having a community behind Redux makes it even more appealing to use.</a:t>
            </a:r>
          </a:p>
          <a:p>
            <a:pPr algn="just"/>
            <a:r>
              <a:rPr lang="en-GB" sz="2000" b="1" dirty="0">
                <a:solidFill>
                  <a:schemeClr val="tx1">
                    <a:lumMod val="65000"/>
                    <a:lumOff val="35000"/>
                  </a:schemeClr>
                </a:solidFill>
              </a:rPr>
              <a:t>Ease of testing</a:t>
            </a:r>
          </a:p>
          <a:p>
            <a:pPr lvl="1" algn="just"/>
            <a:r>
              <a:rPr lang="en-GB" dirty="0">
                <a:solidFill>
                  <a:schemeClr val="tx1">
                    <a:lumMod val="65000"/>
                    <a:lumOff val="35000"/>
                  </a:schemeClr>
                </a:solidFill>
              </a:rPr>
              <a:t>The first rule of writing testable code is to write small functions that do only one thing and that are independent. </a:t>
            </a:r>
            <a:r>
              <a:rPr lang="en-GB" dirty="0" err="1">
                <a:solidFill>
                  <a:schemeClr val="tx1">
                    <a:lumMod val="65000"/>
                    <a:lumOff val="35000"/>
                  </a:schemeClr>
                </a:solidFill>
              </a:rPr>
              <a:t>Redux’s</a:t>
            </a:r>
            <a:r>
              <a:rPr lang="en-GB" dirty="0">
                <a:solidFill>
                  <a:schemeClr val="tx1">
                    <a:lumMod val="65000"/>
                    <a:lumOff val="35000"/>
                  </a:schemeClr>
                </a:solidFill>
              </a:rPr>
              <a:t> code is mostly functions that are just that: small, pure and isolated.</a:t>
            </a:r>
          </a:p>
        </p:txBody>
      </p:sp>
    </p:spTree>
    <p:extLst>
      <p:ext uri="{BB962C8B-B14F-4D97-AF65-F5344CB8AC3E}">
        <p14:creationId xmlns:p14="http://schemas.microsoft.com/office/powerpoint/2010/main" val="32379455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C710-4EC7-453A-ACE2-E5178938C874}"/>
              </a:ext>
            </a:extLst>
          </p:cNvPr>
          <p:cNvSpPr>
            <a:spLocks noGrp="1"/>
          </p:cNvSpPr>
          <p:nvPr>
            <p:ph type="title"/>
          </p:nvPr>
        </p:nvSpPr>
        <p:spPr/>
        <p:txBody>
          <a:bodyPr/>
          <a:lstStyle/>
          <a:p>
            <a:r>
              <a:rPr lang="en-GB" dirty="0"/>
              <a:t>Redux with React</a:t>
            </a:r>
          </a:p>
        </p:txBody>
      </p:sp>
      <p:sp>
        <p:nvSpPr>
          <p:cNvPr id="4" name="TextBox 3">
            <a:extLst>
              <a:ext uri="{FF2B5EF4-FFF2-40B4-BE49-F238E27FC236}">
                <a16:creationId xmlns:a16="http://schemas.microsoft.com/office/drawing/2014/main" id="{B73509D3-185D-4822-8271-F2E52A90D78E}"/>
              </a:ext>
            </a:extLst>
          </p:cNvPr>
          <p:cNvSpPr txBox="1"/>
          <p:nvPr/>
        </p:nvSpPr>
        <p:spPr>
          <a:xfrm>
            <a:off x="328807" y="1392186"/>
            <a:ext cx="11669517" cy="707886"/>
          </a:xfrm>
          <a:prstGeom prst="rect">
            <a:avLst/>
          </a:prstGeom>
          <a:noFill/>
        </p:spPr>
        <p:txBody>
          <a:bodyPr wrap="square">
            <a:spAutoFit/>
          </a:bodyPr>
          <a:lstStyle/>
          <a:p>
            <a:r>
              <a:rPr lang="en-US" sz="2000" dirty="0">
                <a:solidFill>
                  <a:schemeClr val="tx1">
                    <a:lumMod val="65000"/>
                    <a:lumOff val="35000"/>
                  </a:schemeClr>
                </a:solidFill>
              </a:rPr>
              <a:t>For a tool whose methods can be confusing for beginners at first, Redux’ s library is just 2KB and the tool itself is composed of three parts: actions, stores and reducers</a:t>
            </a:r>
            <a:endParaRPr lang="en-GB" sz="2000" dirty="0">
              <a:solidFill>
                <a:schemeClr val="tx1">
                  <a:lumMod val="65000"/>
                  <a:lumOff val="35000"/>
                </a:schemeClr>
              </a:solidFill>
            </a:endParaRPr>
          </a:p>
        </p:txBody>
      </p:sp>
      <p:pic>
        <p:nvPicPr>
          <p:cNvPr id="6146" name="Picture 2">
            <a:extLst>
              <a:ext uri="{FF2B5EF4-FFF2-40B4-BE49-F238E27FC236}">
                <a16:creationId xmlns:a16="http://schemas.microsoft.com/office/drawing/2014/main" id="{32A0491C-761F-4295-AD42-ED78BA647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296" y="2208327"/>
            <a:ext cx="7813028" cy="4260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A42F6A-1B8B-4AAB-B6EA-5852939E9B66}"/>
              </a:ext>
            </a:extLst>
          </p:cNvPr>
          <p:cNvSpPr txBox="1"/>
          <p:nvPr/>
        </p:nvSpPr>
        <p:spPr>
          <a:xfrm>
            <a:off x="548640" y="2677886"/>
            <a:ext cx="4008470" cy="3816429"/>
          </a:xfrm>
          <a:prstGeom prst="rect">
            <a:avLst/>
          </a:prstGeom>
          <a:noFill/>
        </p:spPr>
        <p:txBody>
          <a:bodyPr wrap="none" rtlCol="0">
            <a:spAutoFit/>
          </a:bodyPr>
          <a:lstStyle/>
          <a:p>
            <a:pPr indent="-285750">
              <a:buFont typeface="Wingdings" panose="05000000000000000000" pitchFamily="2" charset="2"/>
              <a:buChar char="ü"/>
            </a:pPr>
            <a:r>
              <a:rPr lang="en-GB" sz="3200" dirty="0">
                <a:solidFill>
                  <a:schemeClr val="tx1">
                    <a:lumMod val="65000"/>
                    <a:lumOff val="35000"/>
                  </a:schemeClr>
                </a:solidFill>
              </a:rPr>
              <a:t>Connect</a:t>
            </a:r>
          </a:p>
          <a:p>
            <a:pPr indent="-285750">
              <a:buFont typeface="Wingdings" panose="05000000000000000000" pitchFamily="2" charset="2"/>
              <a:buChar char="ü"/>
            </a:pPr>
            <a:r>
              <a:rPr lang="en-GB" sz="3200" dirty="0">
                <a:solidFill>
                  <a:schemeClr val="tx1">
                    <a:lumMod val="65000"/>
                    <a:lumOff val="35000"/>
                  </a:schemeClr>
                </a:solidFill>
              </a:rPr>
              <a:t>Store</a:t>
            </a:r>
          </a:p>
          <a:p>
            <a:pPr indent="-285750">
              <a:buFont typeface="Wingdings" panose="05000000000000000000" pitchFamily="2" charset="2"/>
              <a:buChar char="ü"/>
            </a:pPr>
            <a:r>
              <a:rPr lang="en-GB" sz="3200" dirty="0">
                <a:solidFill>
                  <a:schemeClr val="tx1">
                    <a:lumMod val="65000"/>
                    <a:lumOff val="35000"/>
                  </a:schemeClr>
                </a:solidFill>
              </a:rPr>
              <a:t>Reducer</a:t>
            </a:r>
          </a:p>
          <a:p>
            <a:pPr indent="-285750">
              <a:buFont typeface="Wingdings" panose="05000000000000000000" pitchFamily="2" charset="2"/>
              <a:buChar char="ü"/>
            </a:pPr>
            <a:r>
              <a:rPr lang="en-GB" sz="3200" dirty="0">
                <a:solidFill>
                  <a:schemeClr val="tx1">
                    <a:lumMod val="65000"/>
                    <a:lumOff val="35000"/>
                  </a:schemeClr>
                </a:solidFill>
              </a:rPr>
              <a:t>Dispatch</a:t>
            </a:r>
          </a:p>
          <a:p>
            <a:pPr indent="-285750">
              <a:buFont typeface="Wingdings" panose="05000000000000000000" pitchFamily="2" charset="2"/>
              <a:buChar char="ü"/>
            </a:pPr>
            <a:r>
              <a:rPr lang="en-GB" sz="3200" dirty="0">
                <a:solidFill>
                  <a:schemeClr val="tx1">
                    <a:lumMod val="65000"/>
                    <a:lumOff val="35000"/>
                  </a:schemeClr>
                </a:solidFill>
              </a:rPr>
              <a:t>Actions</a:t>
            </a:r>
          </a:p>
          <a:p>
            <a:pPr indent="-285750">
              <a:buFont typeface="Wingdings" panose="05000000000000000000" pitchFamily="2" charset="2"/>
              <a:buChar char="ü"/>
            </a:pPr>
            <a:r>
              <a:rPr lang="en-GB" sz="3200" dirty="0" err="1">
                <a:solidFill>
                  <a:schemeClr val="tx1">
                    <a:lumMod val="65000"/>
                    <a:lumOff val="35000"/>
                  </a:schemeClr>
                </a:solidFill>
              </a:rPr>
              <a:t>mapDispatchToProps</a:t>
            </a:r>
            <a:endParaRPr lang="en-GB" sz="3200" dirty="0">
              <a:solidFill>
                <a:schemeClr val="tx1">
                  <a:lumMod val="65000"/>
                  <a:lumOff val="35000"/>
                </a:schemeClr>
              </a:solidFill>
            </a:endParaRPr>
          </a:p>
          <a:p>
            <a:pPr indent="-285750">
              <a:buFont typeface="Wingdings" panose="05000000000000000000" pitchFamily="2" charset="2"/>
              <a:buChar char="ü"/>
            </a:pPr>
            <a:endParaRPr lang="en-GB" sz="3200" dirty="0">
              <a:solidFill>
                <a:schemeClr val="tx1">
                  <a:lumMod val="65000"/>
                  <a:lumOff val="35000"/>
                </a:schemeClr>
              </a:solidFill>
            </a:endParaRPr>
          </a:p>
          <a:p>
            <a:endParaRPr lang="en-GB" dirty="0"/>
          </a:p>
        </p:txBody>
      </p:sp>
    </p:spTree>
    <p:extLst>
      <p:ext uri="{BB962C8B-B14F-4D97-AF65-F5344CB8AC3E}">
        <p14:creationId xmlns:p14="http://schemas.microsoft.com/office/powerpoint/2010/main" val="33164879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BD3BB-3F51-45FB-B719-65FC5349EA89}"/>
              </a:ext>
            </a:extLst>
          </p:cNvPr>
          <p:cNvSpPr>
            <a:spLocks noGrp="1"/>
          </p:cNvSpPr>
          <p:nvPr>
            <p:ph type="title"/>
          </p:nvPr>
        </p:nvSpPr>
        <p:spPr/>
        <p:txBody>
          <a:bodyPr/>
          <a:lstStyle/>
          <a:p>
            <a:r>
              <a:rPr lang="en-US" b="0" i="0" dirty="0">
                <a:solidFill>
                  <a:srgbClr val="35383C"/>
                </a:solidFill>
                <a:effectLst/>
                <a:latin typeface="Montserrat"/>
              </a:rPr>
              <a:t>How to Use Redux with React</a:t>
            </a:r>
            <a:br>
              <a:rPr lang="en-US" b="0" i="0" dirty="0">
                <a:solidFill>
                  <a:srgbClr val="35383C"/>
                </a:solidFill>
                <a:effectLst/>
                <a:latin typeface="Montserrat"/>
              </a:rPr>
            </a:br>
            <a:endParaRPr lang="en-GB" dirty="0"/>
          </a:p>
        </p:txBody>
      </p:sp>
      <p:sp>
        <p:nvSpPr>
          <p:cNvPr id="4" name="TextBox 3">
            <a:extLst>
              <a:ext uri="{FF2B5EF4-FFF2-40B4-BE49-F238E27FC236}">
                <a16:creationId xmlns:a16="http://schemas.microsoft.com/office/drawing/2014/main" id="{CC6975FF-405E-40F5-96A5-A4C1EF4DC448}"/>
              </a:ext>
            </a:extLst>
          </p:cNvPr>
          <p:cNvSpPr txBox="1"/>
          <p:nvPr/>
        </p:nvSpPr>
        <p:spPr>
          <a:xfrm>
            <a:off x="434975" y="2061952"/>
            <a:ext cx="6219172" cy="923330"/>
          </a:xfrm>
          <a:prstGeom prst="rect">
            <a:avLst/>
          </a:prstGeom>
          <a:noFill/>
        </p:spPr>
        <p:txBody>
          <a:bodyPr wrap="square">
            <a:spAutoFit/>
          </a:bodyPr>
          <a:lstStyle/>
          <a:p>
            <a:r>
              <a:rPr lang="en-GB" b="0" i="0" dirty="0">
                <a:effectLst/>
                <a:latin typeface="Input Code"/>
              </a:rPr>
              <a:t>import { Provider } from 'react-redux’;</a:t>
            </a:r>
          </a:p>
          <a:p>
            <a:r>
              <a:rPr lang="en-GB" dirty="0">
                <a:latin typeface="Input Code"/>
              </a:rPr>
              <a:t>import { connect } from 'react-redux’;</a:t>
            </a:r>
          </a:p>
          <a:p>
            <a:r>
              <a:rPr lang="en-GB" dirty="0">
                <a:latin typeface="Input Code"/>
              </a:rPr>
              <a:t>import { </a:t>
            </a:r>
            <a:r>
              <a:rPr lang="en-GB" dirty="0" err="1">
                <a:latin typeface="Input Code"/>
              </a:rPr>
              <a:t>createStore</a:t>
            </a:r>
            <a:r>
              <a:rPr lang="en-GB" dirty="0">
                <a:latin typeface="Input Code"/>
              </a:rPr>
              <a:t> } from 'redux'</a:t>
            </a:r>
          </a:p>
        </p:txBody>
      </p:sp>
      <p:sp>
        <p:nvSpPr>
          <p:cNvPr id="7" name="TextBox 6">
            <a:extLst>
              <a:ext uri="{FF2B5EF4-FFF2-40B4-BE49-F238E27FC236}">
                <a16:creationId xmlns:a16="http://schemas.microsoft.com/office/drawing/2014/main" id="{6993A818-D105-4739-B0CF-B0C46F5E0803}"/>
              </a:ext>
            </a:extLst>
          </p:cNvPr>
          <p:cNvSpPr txBox="1"/>
          <p:nvPr/>
        </p:nvSpPr>
        <p:spPr>
          <a:xfrm>
            <a:off x="333158" y="3910632"/>
            <a:ext cx="11665167" cy="369332"/>
          </a:xfrm>
          <a:prstGeom prst="rect">
            <a:avLst/>
          </a:prstGeom>
          <a:noFill/>
        </p:spPr>
        <p:txBody>
          <a:bodyPr wrap="square">
            <a:spAutoFit/>
          </a:bodyPr>
          <a:lstStyle/>
          <a:p>
            <a:r>
              <a:rPr lang="en-GB" dirty="0"/>
              <a:t>The react-redux library comes with 2 things: a component called Provider, and a function called connect.</a:t>
            </a:r>
          </a:p>
        </p:txBody>
      </p:sp>
      <p:sp>
        <p:nvSpPr>
          <p:cNvPr id="10" name="TextBox 9">
            <a:extLst>
              <a:ext uri="{FF2B5EF4-FFF2-40B4-BE49-F238E27FC236}">
                <a16:creationId xmlns:a16="http://schemas.microsoft.com/office/drawing/2014/main" id="{A47A9AA9-3D2B-4B9A-9EF0-5B15D10A50C4}"/>
              </a:ext>
            </a:extLst>
          </p:cNvPr>
          <p:cNvSpPr txBox="1"/>
          <p:nvPr/>
        </p:nvSpPr>
        <p:spPr>
          <a:xfrm>
            <a:off x="434975" y="1619081"/>
            <a:ext cx="6219172" cy="369332"/>
          </a:xfrm>
          <a:prstGeom prst="rect">
            <a:avLst/>
          </a:prstGeom>
          <a:noFill/>
        </p:spPr>
        <p:txBody>
          <a:bodyPr wrap="square">
            <a:spAutoFit/>
          </a:bodyPr>
          <a:lstStyle/>
          <a:p>
            <a:r>
              <a:rPr lang="en-GB" dirty="0"/>
              <a:t>npm install @reduxjs/toolkit react-redux</a:t>
            </a:r>
          </a:p>
        </p:txBody>
      </p:sp>
    </p:spTree>
    <p:extLst>
      <p:ext uri="{BB962C8B-B14F-4D97-AF65-F5344CB8AC3E}">
        <p14:creationId xmlns:p14="http://schemas.microsoft.com/office/powerpoint/2010/main" val="42553059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610155" cy="723275"/>
          </a:xfrm>
          <a:prstGeom prst="rect">
            <a:avLst/>
          </a:prstGeom>
        </p:spPr>
        <p:txBody>
          <a:bodyPr wrap="none">
            <a:spAutoFit/>
          </a:bodyPr>
          <a:lstStyle/>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rPr>
              <a:t>Lab </a:t>
            </a:r>
            <a:r>
              <a:rPr lang="en-GB" dirty="0">
                <a:solidFill>
                  <a:schemeClr val="tx1">
                    <a:lumMod val="65000"/>
                    <a:lumOff val="35000"/>
                  </a:schemeClr>
                </a:solidFill>
              </a:rPr>
              <a:t>2</a:t>
            </a:r>
            <a:r>
              <a:rPr lang="en-GB" sz="1800" dirty="0">
                <a:solidFill>
                  <a:schemeClr val="tx1">
                    <a:lumMod val="65000"/>
                    <a:lumOff val="35000"/>
                  </a:schemeClr>
                </a:solidFill>
              </a:rPr>
              <a:t>: </a:t>
            </a:r>
            <a:r>
              <a:rPr lang="en-GB" sz="18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800" dirty="0">
              <a:solidFill>
                <a:schemeClr val="tx1">
                  <a:lumMod val="65000"/>
                  <a:lumOff val="35000"/>
                </a:schemeClr>
              </a:solidFill>
            </a:endParaRP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4286"/>
          </a:xfrm>
        </p:spPr>
        <p:txBody>
          <a:bodyPr/>
          <a:lstStyle/>
          <a:p>
            <a:pPr algn="just">
              <a:lnSpc>
                <a:spcPct val="110000"/>
              </a:lnSpc>
              <a:buFont typeface="Wingdings" panose="05000000000000000000" pitchFamily="2" charset="2"/>
              <a:buChar char="ü"/>
            </a:pPr>
            <a:r>
              <a:rPr lang="en-US" sz="1600" dirty="0">
                <a:latin typeface="+mj-lt"/>
              </a:rPr>
              <a:t> https://redux.js.org/introduction/examples</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799046" y="1514192"/>
            <a:ext cx="4636920" cy="498470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components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Applying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Router implementation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concerns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Advanced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Redux overview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Implementing Redux </a:t>
            </a:r>
          </a:p>
          <a:p>
            <a:pPr marL="34290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latin typeface="Calibri" panose="020F0502020204030204" pitchFamily="34" charset="0"/>
              <a:cs typeface="Latha" panose="020B0604020202020204" pitchFamily="34" charset="0"/>
            </a:endParaRP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rPr>
              <a:t>Lab 2: </a:t>
            </a:r>
            <a:r>
              <a:rPr lang="en-GB" sz="16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600" dirty="0">
              <a:solidFill>
                <a:schemeClr val="tx1">
                  <a:lumMod val="65000"/>
                  <a:lumOff val="35000"/>
                </a:schemeClr>
              </a:solidFill>
            </a:endParaRPr>
          </a:p>
          <a:p>
            <a:pPr marL="342900" lvl="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452822" cy="338554"/>
          </a:xfrm>
          <a:prstGeom prst="rect">
            <a:avLst/>
          </a:prstGeom>
        </p:spPr>
        <p:txBody>
          <a:bodyPr wrap="none">
            <a:spAutoFit/>
          </a:bodyPr>
          <a:lstStyle/>
          <a:p>
            <a:r>
              <a:rPr lang="en-US" sz="1600" b="1" dirty="0">
                <a:solidFill>
                  <a:srgbClr val="7030A0"/>
                </a:solidFill>
              </a:rPr>
              <a:t>Module 11: </a:t>
            </a:r>
            <a:r>
              <a:rPr lang="en-GB" sz="1600" b="1" dirty="0">
                <a:solidFill>
                  <a:srgbClr val="7030A0"/>
                </a:solidFill>
              </a:rPr>
              <a:t>Single Page Application (SPA) React JS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a:xfrm>
            <a:off x="585216" y="2703409"/>
            <a:ext cx="7733836" cy="830997"/>
          </a:xfrm>
        </p:spPr>
        <p:txBody>
          <a:bodyPr/>
          <a:lstStyle/>
          <a:p>
            <a:pPr lvl="0">
              <a:spcBef>
                <a:spcPts val="300"/>
              </a:spcBef>
              <a:spcAft>
                <a:spcPts val="300"/>
              </a:spcAft>
            </a:pPr>
            <a:r>
              <a:rPr lang="en-GB" sz="60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a:t>
            </a:r>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Routing components </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1A3B7-3715-4FCD-92FA-732CAC40BF3E}"/>
              </a:ext>
            </a:extLst>
          </p:cNvPr>
          <p:cNvSpPr>
            <a:spLocks noGrp="1"/>
          </p:cNvSpPr>
          <p:nvPr>
            <p:ph type="title"/>
          </p:nvPr>
        </p:nvSpPr>
        <p:spPr/>
        <p:txBody>
          <a:bodyPr/>
          <a:lstStyle/>
          <a:p>
            <a:r>
              <a:rPr lang="en-GB" dirty="0"/>
              <a:t>Routing</a:t>
            </a:r>
          </a:p>
        </p:txBody>
      </p:sp>
      <p:sp>
        <p:nvSpPr>
          <p:cNvPr id="8" name="TextBox 7">
            <a:extLst>
              <a:ext uri="{FF2B5EF4-FFF2-40B4-BE49-F238E27FC236}">
                <a16:creationId xmlns:a16="http://schemas.microsoft.com/office/drawing/2014/main" id="{488BDA82-C5C0-48F7-ABAF-0D232142AC37}"/>
              </a:ext>
            </a:extLst>
          </p:cNvPr>
          <p:cNvSpPr txBox="1"/>
          <p:nvPr/>
        </p:nvSpPr>
        <p:spPr>
          <a:xfrm>
            <a:off x="434975" y="1564621"/>
            <a:ext cx="6216926" cy="369332"/>
          </a:xfrm>
          <a:prstGeom prst="rect">
            <a:avLst/>
          </a:prstGeom>
          <a:noFill/>
        </p:spPr>
        <p:txBody>
          <a:bodyPr wrap="square">
            <a:spAutoFit/>
          </a:bodyPr>
          <a:lstStyle/>
          <a:p>
            <a:pPr algn="l"/>
            <a:r>
              <a:rPr lang="en-US" b="0" i="0" dirty="0">
                <a:effectLst/>
                <a:latin typeface="Roboto"/>
              </a:rPr>
              <a:t>Route, Link, </a:t>
            </a:r>
            <a:r>
              <a:rPr lang="en-US" b="0" i="0" dirty="0" err="1">
                <a:effectLst/>
                <a:latin typeface="Roboto"/>
              </a:rPr>
              <a:t>NavLink</a:t>
            </a:r>
            <a:r>
              <a:rPr lang="en-US" b="0" i="0" dirty="0">
                <a:effectLst/>
                <a:latin typeface="Roboto"/>
              </a:rPr>
              <a:t>, Redirect, Prompt</a:t>
            </a:r>
          </a:p>
        </p:txBody>
      </p:sp>
      <p:sp>
        <p:nvSpPr>
          <p:cNvPr id="10" name="TextBox 9">
            <a:extLst>
              <a:ext uri="{FF2B5EF4-FFF2-40B4-BE49-F238E27FC236}">
                <a16:creationId xmlns:a16="http://schemas.microsoft.com/office/drawing/2014/main" id="{8094E009-1E36-4C58-AE0C-1E1976B1FEEE}"/>
              </a:ext>
            </a:extLst>
          </p:cNvPr>
          <p:cNvSpPr txBox="1"/>
          <p:nvPr/>
        </p:nvSpPr>
        <p:spPr>
          <a:xfrm>
            <a:off x="5781399" y="1222376"/>
            <a:ext cx="6216926" cy="2308324"/>
          </a:xfrm>
          <a:prstGeom prst="rect">
            <a:avLst/>
          </a:prstGeom>
          <a:noFill/>
        </p:spPr>
        <p:txBody>
          <a:bodyPr wrap="square">
            <a:spAutoFit/>
          </a:bodyPr>
          <a:lstStyle/>
          <a:p>
            <a:r>
              <a:rPr lang="en-GB" b="0" dirty="0">
                <a:solidFill>
                  <a:srgbClr val="0000FF"/>
                </a:solidFill>
                <a:effectLst/>
                <a:latin typeface="Consolas" panose="020B0609020204030204" pitchFamily="49" charset="0"/>
              </a:rPr>
              <a:t>public</a:t>
            </a:r>
            <a:r>
              <a:rPr lang="en-GB" b="0" dirty="0">
                <a:solidFill>
                  <a:srgbClr val="000000"/>
                </a:solidFill>
                <a:effectLst/>
                <a:latin typeface="Consolas" panose="020B0609020204030204" pitchFamily="49" charset="0"/>
              </a:rPr>
              <a:t> render(): </a:t>
            </a:r>
            <a:r>
              <a:rPr lang="en-GB" b="0" dirty="0" err="1">
                <a:solidFill>
                  <a:srgbClr val="000000"/>
                </a:solidFill>
                <a:effectLst/>
                <a:latin typeface="Consolas" panose="020B0609020204030204" pitchFamily="49" charset="0"/>
              </a:rPr>
              <a:t>React.ReactElement</a:t>
            </a:r>
            <a:r>
              <a:rPr lang="en-GB" b="0" dirty="0">
                <a:solidFill>
                  <a:srgbClr val="000000"/>
                </a:solidFill>
                <a:effectLst/>
                <a:latin typeface="Consolas" panose="020B0609020204030204" pitchFamily="49" charset="0"/>
              </a:rPr>
              <a:t>&lt;</a:t>
            </a:r>
            <a:r>
              <a:rPr lang="en-GB" b="0" dirty="0" err="1">
                <a:solidFill>
                  <a:srgbClr val="000000"/>
                </a:solidFill>
                <a:effectLst/>
                <a:latin typeface="Consolas" panose="020B0609020204030204" pitchFamily="49" charset="0"/>
              </a:rPr>
              <a:t>IFirstreactrouterProps</a:t>
            </a:r>
            <a:r>
              <a:rPr lang="en-GB" b="0" dirty="0">
                <a:solidFill>
                  <a:srgbClr val="000000"/>
                </a:solidFill>
                <a:effectLst/>
                <a:latin typeface="Consolas" panose="020B0609020204030204" pitchFamily="49" charset="0"/>
              </a:rPr>
              <a:t>&gt; {</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a:t>
            </a:r>
            <a:r>
              <a:rPr lang="en-GB" b="0" dirty="0">
                <a:solidFill>
                  <a:srgbClr val="000000"/>
                </a:solidFill>
                <a:effectLst/>
                <a:latin typeface="Consolas" panose="020B0609020204030204" pitchFamily="49" charset="0"/>
              </a:rPr>
              <a:t> </a:t>
            </a:r>
            <a:r>
              <a:rPr lang="en-GB" b="0" dirty="0" err="1">
                <a:solidFill>
                  <a:srgbClr val="FF0000"/>
                </a:solidFill>
                <a:effectLst/>
                <a:latin typeface="Consolas" panose="020B0609020204030204" pitchFamily="49" charset="0"/>
              </a:rPr>
              <a:t>className</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styles.firstreactrouter</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Files Component</a:t>
            </a:r>
            <a:r>
              <a:rPr lang="en-GB" b="0" dirty="0">
                <a:solidFill>
                  <a:srgbClr val="800000"/>
                </a:solidFill>
                <a:effectLst/>
                <a:latin typeface="Consolas" panose="020B0609020204030204" pitchFamily="49" charset="0"/>
              </a:rPr>
              <a:t>&lt;/h1&gt;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p>
        </p:txBody>
      </p:sp>
      <p:sp>
        <p:nvSpPr>
          <p:cNvPr id="11" name="TextBox 10">
            <a:extLst>
              <a:ext uri="{FF2B5EF4-FFF2-40B4-BE49-F238E27FC236}">
                <a16:creationId xmlns:a16="http://schemas.microsoft.com/office/drawing/2014/main" id="{24324DE0-178F-43E1-88A7-12D27A4CA986}"/>
              </a:ext>
            </a:extLst>
          </p:cNvPr>
          <p:cNvSpPr txBox="1"/>
          <p:nvPr/>
        </p:nvSpPr>
        <p:spPr>
          <a:xfrm>
            <a:off x="5781399" y="637601"/>
            <a:ext cx="3223768" cy="584775"/>
          </a:xfrm>
          <a:prstGeom prst="rect">
            <a:avLst/>
          </a:prstGeom>
          <a:noFill/>
        </p:spPr>
        <p:txBody>
          <a:bodyPr wrap="none" rtlCol="0">
            <a:spAutoFit/>
          </a:bodyPr>
          <a:lstStyle/>
          <a:p>
            <a:r>
              <a:rPr lang="en-GB" sz="3200" b="1" dirty="0"/>
              <a:t>React Component</a:t>
            </a:r>
          </a:p>
        </p:txBody>
      </p:sp>
      <p:sp>
        <p:nvSpPr>
          <p:cNvPr id="13" name="TextBox 12">
            <a:extLst>
              <a:ext uri="{FF2B5EF4-FFF2-40B4-BE49-F238E27FC236}">
                <a16:creationId xmlns:a16="http://schemas.microsoft.com/office/drawing/2014/main" id="{E40D0C63-705F-43C1-93AD-B61ACE202EFF}"/>
              </a:ext>
            </a:extLst>
          </p:cNvPr>
          <p:cNvSpPr txBox="1"/>
          <p:nvPr/>
        </p:nvSpPr>
        <p:spPr>
          <a:xfrm>
            <a:off x="5983356" y="3775075"/>
            <a:ext cx="4262642" cy="369332"/>
          </a:xfrm>
          <a:prstGeom prst="rect">
            <a:avLst/>
          </a:prstGeom>
          <a:noFill/>
        </p:spPr>
        <p:txBody>
          <a:bodyPr wrap="none" rtlCol="0">
            <a:spAutoFit/>
          </a:bodyPr>
          <a:lstStyle/>
          <a:p>
            <a:r>
              <a:rPr lang="en-GB" dirty="0"/>
              <a:t>Calling React component &lt;About&gt;&lt;/About&gt;</a:t>
            </a:r>
          </a:p>
        </p:txBody>
      </p:sp>
      <p:sp>
        <p:nvSpPr>
          <p:cNvPr id="15" name="TextBox 14">
            <a:extLst>
              <a:ext uri="{FF2B5EF4-FFF2-40B4-BE49-F238E27FC236}">
                <a16:creationId xmlns:a16="http://schemas.microsoft.com/office/drawing/2014/main" id="{40F24F15-2A0A-4514-82DC-9D97E8C01994}"/>
              </a:ext>
            </a:extLst>
          </p:cNvPr>
          <p:cNvSpPr txBox="1"/>
          <p:nvPr/>
        </p:nvSpPr>
        <p:spPr>
          <a:xfrm>
            <a:off x="3279914" y="4303812"/>
            <a:ext cx="9156561" cy="1754326"/>
          </a:xfrm>
          <a:prstGeom prst="rect">
            <a:avLst/>
          </a:prstGeom>
          <a:noFill/>
        </p:spPr>
        <p:txBody>
          <a:bodyPr wrap="square">
            <a:spAutoFit/>
          </a:bodyPr>
          <a:lstStyle/>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exact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"/Customer/:id"</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SpfxCustomerDetails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CustomerFiles</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SpfxCustomersFiles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"/about"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Spfxabout</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0E46389-75D4-42A0-B1CE-9D330D4682D0}"/>
              </a:ext>
            </a:extLst>
          </p:cNvPr>
          <p:cNvSpPr txBox="1"/>
          <p:nvPr/>
        </p:nvSpPr>
        <p:spPr>
          <a:xfrm>
            <a:off x="735496" y="2941983"/>
            <a:ext cx="2403991" cy="830997"/>
          </a:xfrm>
          <a:prstGeom prst="rect">
            <a:avLst/>
          </a:prstGeom>
          <a:noFill/>
        </p:spPr>
        <p:txBody>
          <a:bodyPr wrap="none" rtlCol="0">
            <a:spAutoFit/>
          </a:bodyPr>
          <a:lstStyle/>
          <a:p>
            <a:pPr marL="342900" indent="-342900">
              <a:buFont typeface="Wingdings" panose="05000000000000000000" pitchFamily="2" charset="2"/>
              <a:buChar char="ü"/>
            </a:pPr>
            <a:r>
              <a:rPr lang="en-GB" sz="2400" dirty="0" err="1">
                <a:solidFill>
                  <a:schemeClr val="tx1">
                    <a:lumMod val="65000"/>
                    <a:lumOff val="35000"/>
                  </a:schemeClr>
                </a:solidFill>
                <a:effectLst/>
              </a:rPr>
              <a:t>HashRouter</a:t>
            </a:r>
            <a:endParaRPr lang="en-GB" sz="2400" dirty="0">
              <a:solidFill>
                <a:schemeClr val="tx1">
                  <a:lumMod val="65000"/>
                  <a:lumOff val="35000"/>
                </a:schemeClr>
              </a:solidFill>
              <a:effectLst/>
            </a:endParaRPr>
          </a:p>
          <a:p>
            <a:pPr marL="342900" indent="-342900">
              <a:buFont typeface="Wingdings" panose="05000000000000000000" pitchFamily="2" charset="2"/>
              <a:buChar char="ü"/>
            </a:pPr>
            <a:r>
              <a:rPr lang="en-GB" sz="2400" i="0" dirty="0" err="1">
                <a:solidFill>
                  <a:schemeClr val="tx1">
                    <a:lumMod val="65000"/>
                    <a:lumOff val="35000"/>
                  </a:schemeClr>
                </a:solidFill>
                <a:effectLst/>
              </a:rPr>
              <a:t>BrowserRouter</a:t>
            </a:r>
            <a:endParaRPr lang="en-GB" sz="2400" dirty="0">
              <a:solidFill>
                <a:schemeClr val="tx1">
                  <a:lumMod val="65000"/>
                  <a:lumOff val="35000"/>
                </a:schemeClr>
              </a:solidFill>
            </a:endParaRPr>
          </a:p>
        </p:txBody>
      </p:sp>
      <p:sp>
        <p:nvSpPr>
          <p:cNvPr id="18" name="TextBox 17">
            <a:extLst>
              <a:ext uri="{FF2B5EF4-FFF2-40B4-BE49-F238E27FC236}">
                <a16:creationId xmlns:a16="http://schemas.microsoft.com/office/drawing/2014/main" id="{807504EE-7E4A-40CE-96C8-17654D359661}"/>
              </a:ext>
            </a:extLst>
          </p:cNvPr>
          <p:cNvSpPr txBox="1"/>
          <p:nvPr/>
        </p:nvSpPr>
        <p:spPr>
          <a:xfrm>
            <a:off x="5983356" y="5945096"/>
            <a:ext cx="7084303" cy="923330"/>
          </a:xfrm>
          <a:prstGeom prst="rect">
            <a:avLst/>
          </a:prstGeom>
          <a:noFill/>
        </p:spPr>
        <p:txBody>
          <a:bodyPr wrap="square">
            <a:spAutoFit/>
          </a:bodyPr>
          <a:lstStyle/>
          <a:p>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newcom</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render</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 </a:t>
            </a:r>
            <a:r>
              <a:rPr lang="en-GB" b="0" dirty="0">
                <a:solidFill>
                  <a:srgbClr val="0000FF"/>
                </a:solidFill>
                <a:effectLst/>
                <a:latin typeface="Consolas" panose="020B0609020204030204" pitchFamily="49" charset="0"/>
              </a:rPr>
              <a:t>=&gt;</a:t>
            </a:r>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Inline Component</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015978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7" name="TextBox 6">
            <a:extLst>
              <a:ext uri="{FF2B5EF4-FFF2-40B4-BE49-F238E27FC236}">
                <a16:creationId xmlns:a16="http://schemas.microsoft.com/office/drawing/2014/main" id="{1C84D14A-5282-4145-88B3-DF81B153EA22}"/>
              </a:ext>
            </a:extLst>
          </p:cNvPr>
          <p:cNvSpPr txBox="1"/>
          <p:nvPr/>
        </p:nvSpPr>
        <p:spPr>
          <a:xfrm>
            <a:off x="285750" y="1067404"/>
            <a:ext cx="10895772" cy="646331"/>
          </a:xfrm>
          <a:prstGeom prst="rect">
            <a:avLst/>
          </a:prstGeom>
          <a:noFill/>
        </p:spPr>
        <p:txBody>
          <a:bodyPr wrap="square">
            <a:spAutoFit/>
          </a:bodyPr>
          <a:lstStyle/>
          <a:p>
            <a:r>
              <a:rPr lang="en-GB" dirty="0"/>
              <a:t>&lt;</a:t>
            </a:r>
            <a:r>
              <a:rPr lang="en-GB" b="1" dirty="0" err="1"/>
              <a:t>HashRouter</a:t>
            </a:r>
            <a:r>
              <a:rPr lang="en-GB" dirty="0"/>
              <a:t>&gt;</a:t>
            </a:r>
          </a:p>
          <a:p>
            <a:r>
              <a:rPr lang="en-GB" dirty="0"/>
              <a:t>A &lt;Router&gt; that uses the hash portion of the URL (i.e. </a:t>
            </a:r>
            <a:r>
              <a:rPr lang="en-GB" dirty="0" err="1"/>
              <a:t>window.location.hash</a:t>
            </a:r>
            <a:r>
              <a:rPr lang="en-GB" dirty="0"/>
              <a:t>) to keep your UI in sync with the URL.</a:t>
            </a:r>
          </a:p>
        </p:txBody>
      </p:sp>
      <p:sp>
        <p:nvSpPr>
          <p:cNvPr id="12" name="TextBox 11">
            <a:extLst>
              <a:ext uri="{FF2B5EF4-FFF2-40B4-BE49-F238E27FC236}">
                <a16:creationId xmlns:a16="http://schemas.microsoft.com/office/drawing/2014/main" id="{B067E057-6EFF-42D8-94FA-9448D966CDF2}"/>
              </a:ext>
            </a:extLst>
          </p:cNvPr>
          <p:cNvSpPr txBox="1"/>
          <p:nvPr/>
        </p:nvSpPr>
        <p:spPr>
          <a:xfrm>
            <a:off x="285750" y="2215515"/>
            <a:ext cx="11253442" cy="646331"/>
          </a:xfrm>
          <a:prstGeom prst="rect">
            <a:avLst/>
          </a:prstGeom>
          <a:noFill/>
        </p:spPr>
        <p:txBody>
          <a:bodyPr wrap="square">
            <a:spAutoFit/>
          </a:bodyPr>
          <a:lstStyle/>
          <a:p>
            <a:r>
              <a:rPr lang="en-GB" dirty="0"/>
              <a:t>A &lt;Router&gt; that uses the HTML5 history API (</a:t>
            </a:r>
            <a:r>
              <a:rPr lang="en-GB" dirty="0" err="1"/>
              <a:t>pushState</a:t>
            </a:r>
            <a:r>
              <a:rPr lang="en-GB" dirty="0"/>
              <a:t>, </a:t>
            </a:r>
            <a:r>
              <a:rPr lang="en-GB" dirty="0" err="1"/>
              <a:t>replaceState</a:t>
            </a:r>
            <a:r>
              <a:rPr lang="en-GB" dirty="0"/>
              <a:t> and the </a:t>
            </a:r>
            <a:r>
              <a:rPr lang="en-GB" dirty="0" err="1"/>
              <a:t>popstate</a:t>
            </a:r>
            <a:r>
              <a:rPr lang="en-GB" dirty="0"/>
              <a:t> event) to keep your UI in sync with the URL.</a:t>
            </a:r>
            <a:r>
              <a:rPr lang="en-US" dirty="0"/>
              <a:t> </a:t>
            </a:r>
            <a:endParaRPr lang="en-GB" dirty="0"/>
          </a:p>
        </p:txBody>
      </p:sp>
      <p:sp>
        <p:nvSpPr>
          <p:cNvPr id="14" name="TextBox 13">
            <a:extLst>
              <a:ext uri="{FF2B5EF4-FFF2-40B4-BE49-F238E27FC236}">
                <a16:creationId xmlns:a16="http://schemas.microsoft.com/office/drawing/2014/main" id="{073167FD-5797-4DBF-95ED-94C6462E5E93}"/>
              </a:ext>
            </a:extLst>
          </p:cNvPr>
          <p:cNvSpPr txBox="1"/>
          <p:nvPr/>
        </p:nvSpPr>
        <p:spPr>
          <a:xfrm>
            <a:off x="285750" y="2880490"/>
            <a:ext cx="8890414" cy="646331"/>
          </a:xfrm>
          <a:prstGeom prst="rect">
            <a:avLst/>
          </a:prstGeom>
          <a:noFill/>
        </p:spPr>
        <p:txBody>
          <a:bodyPr wrap="square">
            <a:spAutoFit/>
          </a:bodyPr>
          <a:lstStyle/>
          <a:p>
            <a:r>
              <a:rPr lang="en-GB" dirty="0"/>
              <a:t>&lt;</a:t>
            </a:r>
            <a:r>
              <a:rPr lang="en-GB" b="1" dirty="0"/>
              <a:t>Link</a:t>
            </a:r>
            <a:r>
              <a:rPr lang="en-GB" dirty="0"/>
              <a:t>&gt;</a:t>
            </a:r>
          </a:p>
          <a:p>
            <a:r>
              <a:rPr lang="en-GB" dirty="0"/>
              <a:t>Provides declarative, accessible navigation around your application.</a:t>
            </a:r>
          </a:p>
        </p:txBody>
      </p:sp>
      <p:sp>
        <p:nvSpPr>
          <p:cNvPr id="16" name="TextBox 15">
            <a:extLst>
              <a:ext uri="{FF2B5EF4-FFF2-40B4-BE49-F238E27FC236}">
                <a16:creationId xmlns:a16="http://schemas.microsoft.com/office/drawing/2014/main" id="{1A71D986-D484-496D-B4B6-DEFE1F690ED7}"/>
              </a:ext>
            </a:extLst>
          </p:cNvPr>
          <p:cNvSpPr txBox="1"/>
          <p:nvPr/>
        </p:nvSpPr>
        <p:spPr>
          <a:xfrm>
            <a:off x="285750" y="1873705"/>
            <a:ext cx="6216926" cy="369332"/>
          </a:xfrm>
          <a:prstGeom prst="rect">
            <a:avLst/>
          </a:prstGeom>
          <a:noFill/>
        </p:spPr>
        <p:txBody>
          <a:bodyPr wrap="square">
            <a:spAutoFit/>
          </a:bodyPr>
          <a:lstStyle/>
          <a:p>
            <a:r>
              <a:rPr lang="en-GB" dirty="0"/>
              <a:t>&lt;</a:t>
            </a:r>
            <a:r>
              <a:rPr lang="en-GB" b="1" dirty="0" err="1"/>
              <a:t>BrowserRouter</a:t>
            </a:r>
            <a:r>
              <a:rPr lang="en-GB" dirty="0"/>
              <a:t>&gt;</a:t>
            </a:r>
          </a:p>
        </p:txBody>
      </p:sp>
      <p:sp>
        <p:nvSpPr>
          <p:cNvPr id="18" name="TextBox 17">
            <a:extLst>
              <a:ext uri="{FF2B5EF4-FFF2-40B4-BE49-F238E27FC236}">
                <a16:creationId xmlns:a16="http://schemas.microsoft.com/office/drawing/2014/main" id="{B85EA188-63F9-4172-AD53-612704CB38AF}"/>
              </a:ext>
            </a:extLst>
          </p:cNvPr>
          <p:cNvSpPr txBox="1"/>
          <p:nvPr/>
        </p:nvSpPr>
        <p:spPr>
          <a:xfrm>
            <a:off x="285750" y="3508228"/>
            <a:ext cx="11392728" cy="646331"/>
          </a:xfrm>
          <a:prstGeom prst="rect">
            <a:avLst/>
          </a:prstGeom>
          <a:noFill/>
        </p:spPr>
        <p:txBody>
          <a:bodyPr wrap="square">
            <a:spAutoFit/>
          </a:bodyPr>
          <a:lstStyle/>
          <a:p>
            <a:r>
              <a:rPr lang="en-GB" dirty="0"/>
              <a:t>&lt;</a:t>
            </a:r>
            <a:r>
              <a:rPr lang="en-GB" b="1" dirty="0" err="1"/>
              <a:t>NavLink</a:t>
            </a:r>
            <a:r>
              <a:rPr lang="en-GB" dirty="0"/>
              <a:t>&gt;</a:t>
            </a:r>
          </a:p>
          <a:p>
            <a:r>
              <a:rPr lang="en-GB" dirty="0"/>
              <a:t>A special version of the &lt;Link&gt; that will add styling attributes to the rendered element when it matches the current URL.</a:t>
            </a:r>
          </a:p>
        </p:txBody>
      </p:sp>
      <p:sp>
        <p:nvSpPr>
          <p:cNvPr id="20" name="TextBox 19">
            <a:extLst>
              <a:ext uri="{FF2B5EF4-FFF2-40B4-BE49-F238E27FC236}">
                <a16:creationId xmlns:a16="http://schemas.microsoft.com/office/drawing/2014/main" id="{84E23801-CD01-447C-BD01-81A170B551FC}"/>
              </a:ext>
            </a:extLst>
          </p:cNvPr>
          <p:cNvSpPr txBox="1"/>
          <p:nvPr/>
        </p:nvSpPr>
        <p:spPr>
          <a:xfrm>
            <a:off x="285750" y="4102735"/>
            <a:ext cx="6216926" cy="646331"/>
          </a:xfrm>
          <a:prstGeom prst="rect">
            <a:avLst/>
          </a:prstGeom>
          <a:noFill/>
        </p:spPr>
        <p:txBody>
          <a:bodyPr wrap="square">
            <a:spAutoFit/>
          </a:bodyPr>
          <a:lstStyle/>
          <a:p>
            <a:r>
              <a:rPr lang="en-US" dirty="0"/>
              <a:t>&lt;</a:t>
            </a:r>
            <a:r>
              <a:rPr lang="en-US" b="1" dirty="0"/>
              <a:t>Prompt</a:t>
            </a:r>
            <a:r>
              <a:rPr lang="en-US" dirty="0"/>
              <a:t>&gt;</a:t>
            </a:r>
          </a:p>
          <a:p>
            <a:r>
              <a:rPr lang="en-US" dirty="0"/>
              <a:t>Re-exported from core Prompt</a:t>
            </a:r>
            <a:endParaRPr lang="en-GB" dirty="0"/>
          </a:p>
        </p:txBody>
      </p:sp>
      <p:sp>
        <p:nvSpPr>
          <p:cNvPr id="22" name="TextBox 21">
            <a:extLst>
              <a:ext uri="{FF2B5EF4-FFF2-40B4-BE49-F238E27FC236}">
                <a16:creationId xmlns:a16="http://schemas.microsoft.com/office/drawing/2014/main" id="{1A642DC4-3179-4A38-BD8B-6F9685490D31}"/>
              </a:ext>
            </a:extLst>
          </p:cNvPr>
          <p:cNvSpPr txBox="1"/>
          <p:nvPr/>
        </p:nvSpPr>
        <p:spPr>
          <a:xfrm>
            <a:off x="285750" y="4782297"/>
            <a:ext cx="11563350" cy="923330"/>
          </a:xfrm>
          <a:prstGeom prst="rect">
            <a:avLst/>
          </a:prstGeom>
          <a:noFill/>
        </p:spPr>
        <p:txBody>
          <a:bodyPr wrap="square">
            <a:spAutoFit/>
          </a:bodyPr>
          <a:lstStyle/>
          <a:p>
            <a:r>
              <a:rPr lang="en-GB" dirty="0"/>
              <a:t>&lt;</a:t>
            </a:r>
            <a:r>
              <a:rPr lang="en-GB" b="1" dirty="0" err="1"/>
              <a:t>MemoryRouter</a:t>
            </a:r>
            <a:r>
              <a:rPr lang="en-GB" dirty="0"/>
              <a:t>&gt;</a:t>
            </a:r>
          </a:p>
          <a:p>
            <a:r>
              <a:rPr lang="en-GB" dirty="0"/>
              <a:t>A &lt;Router&gt; that keeps the history of your “URL” in memory (does not read or write to the address bar). Useful in tests and non-browser environments like React Native.</a:t>
            </a:r>
          </a:p>
        </p:txBody>
      </p:sp>
      <p:sp>
        <p:nvSpPr>
          <p:cNvPr id="24" name="TextBox 23">
            <a:extLst>
              <a:ext uri="{FF2B5EF4-FFF2-40B4-BE49-F238E27FC236}">
                <a16:creationId xmlns:a16="http://schemas.microsoft.com/office/drawing/2014/main" id="{D2F99840-5D7B-435D-8410-5B5A045BCE1A}"/>
              </a:ext>
            </a:extLst>
          </p:cNvPr>
          <p:cNvSpPr txBox="1"/>
          <p:nvPr/>
        </p:nvSpPr>
        <p:spPr>
          <a:xfrm>
            <a:off x="200439" y="5705627"/>
            <a:ext cx="11563349" cy="923330"/>
          </a:xfrm>
          <a:prstGeom prst="rect">
            <a:avLst/>
          </a:prstGeom>
          <a:noFill/>
        </p:spPr>
        <p:txBody>
          <a:bodyPr wrap="square">
            <a:spAutoFit/>
          </a:bodyPr>
          <a:lstStyle/>
          <a:p>
            <a:r>
              <a:rPr lang="en-GB" dirty="0"/>
              <a:t>&lt;</a:t>
            </a:r>
            <a:r>
              <a:rPr lang="en-GB" b="1" dirty="0"/>
              <a:t>Redirect</a:t>
            </a:r>
            <a:r>
              <a:rPr lang="en-GB" dirty="0"/>
              <a:t>&gt;</a:t>
            </a:r>
          </a:p>
          <a:p>
            <a:r>
              <a:rPr lang="en-GB" dirty="0"/>
              <a:t>Rendering a &lt;Redirect&gt; will navigate to a new location. The new location will override the current location in the history stack, like server-side redirects (HTTP 3xx) do.</a:t>
            </a:r>
          </a:p>
        </p:txBody>
      </p:sp>
    </p:spTree>
    <p:extLst>
      <p:ext uri="{BB962C8B-B14F-4D97-AF65-F5344CB8AC3E}">
        <p14:creationId xmlns:p14="http://schemas.microsoft.com/office/powerpoint/2010/main" val="20625724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13" name="TextBox 12">
            <a:extLst>
              <a:ext uri="{FF2B5EF4-FFF2-40B4-BE49-F238E27FC236}">
                <a16:creationId xmlns:a16="http://schemas.microsoft.com/office/drawing/2014/main" id="{3192D932-6FA2-4E69-930E-AC9474D44572}"/>
              </a:ext>
            </a:extLst>
          </p:cNvPr>
          <p:cNvSpPr txBox="1"/>
          <p:nvPr/>
        </p:nvSpPr>
        <p:spPr>
          <a:xfrm>
            <a:off x="360361" y="1249162"/>
            <a:ext cx="11198848" cy="923330"/>
          </a:xfrm>
          <a:prstGeom prst="rect">
            <a:avLst/>
          </a:prstGeom>
          <a:noFill/>
        </p:spPr>
        <p:txBody>
          <a:bodyPr wrap="square">
            <a:spAutoFit/>
          </a:bodyPr>
          <a:lstStyle/>
          <a:p>
            <a:r>
              <a:rPr lang="en-GB" dirty="0"/>
              <a:t>&lt;Route&gt;</a:t>
            </a:r>
          </a:p>
          <a:p>
            <a:r>
              <a:rPr lang="en-GB" dirty="0"/>
              <a:t>The Route component is perhaps the most important component in React Router to understand and learn to use well. Its most basic responsibility is to render some UI when its path matches the current URL.</a:t>
            </a:r>
          </a:p>
        </p:txBody>
      </p:sp>
      <p:sp>
        <p:nvSpPr>
          <p:cNvPr id="15" name="TextBox 14">
            <a:extLst>
              <a:ext uri="{FF2B5EF4-FFF2-40B4-BE49-F238E27FC236}">
                <a16:creationId xmlns:a16="http://schemas.microsoft.com/office/drawing/2014/main" id="{02DB1549-101A-48D7-B086-0A01A0016615}"/>
              </a:ext>
            </a:extLst>
          </p:cNvPr>
          <p:cNvSpPr txBox="1"/>
          <p:nvPr/>
        </p:nvSpPr>
        <p:spPr>
          <a:xfrm>
            <a:off x="360361" y="2273976"/>
            <a:ext cx="11974100" cy="4524315"/>
          </a:xfrm>
          <a:prstGeom prst="rect">
            <a:avLst/>
          </a:prstGeom>
          <a:noFill/>
        </p:spPr>
        <p:txBody>
          <a:bodyPr wrap="square">
            <a:spAutoFit/>
          </a:bodyPr>
          <a:lstStyle/>
          <a:p>
            <a:r>
              <a:rPr lang="en-GB" b="1" dirty="0"/>
              <a:t>Route render methods</a:t>
            </a:r>
          </a:p>
          <a:p>
            <a:r>
              <a:rPr lang="en-GB" dirty="0"/>
              <a:t>The recommended method of rendering something with a &lt;Route&gt; is to use children elements, as shown above. There are, however, a few other methods you can use to render something with a &lt;Route&gt;. These are provided mostly for supporting apps that were built with earlier versions of the router before hooks were introduced.</a:t>
            </a:r>
          </a:p>
          <a:p>
            <a:pPr marL="752121" lvl="1" indent="-285750">
              <a:buFont typeface="Arial" panose="020B0604020202020204" pitchFamily="34" charset="0"/>
              <a:buChar char="•"/>
            </a:pPr>
            <a:r>
              <a:rPr lang="en-GB" dirty="0"/>
              <a:t>&lt;Route component&gt;</a:t>
            </a:r>
          </a:p>
          <a:p>
            <a:pPr marL="752121" lvl="1" indent="-285750">
              <a:buFont typeface="Arial" panose="020B0604020202020204" pitchFamily="34" charset="0"/>
              <a:buChar char="•"/>
            </a:pPr>
            <a:r>
              <a:rPr lang="en-GB" dirty="0"/>
              <a:t>&lt;Route render&gt;</a:t>
            </a:r>
          </a:p>
          <a:p>
            <a:pPr marL="752121" lvl="1" indent="-285750">
              <a:buFont typeface="Arial" panose="020B0604020202020204" pitchFamily="34" charset="0"/>
              <a:buChar char="•"/>
            </a:pPr>
            <a:r>
              <a:rPr lang="en-GB" dirty="0"/>
              <a:t>&lt;Route children&gt; function</a:t>
            </a:r>
          </a:p>
          <a:p>
            <a:r>
              <a:rPr lang="en-GB" dirty="0"/>
              <a:t>You should use only one of these props on a given &lt;Route&gt;. See their explanations below to understand the differences between them.</a:t>
            </a:r>
          </a:p>
          <a:p>
            <a:r>
              <a:rPr lang="en-GB" dirty="0"/>
              <a:t>Route props</a:t>
            </a:r>
          </a:p>
          <a:p>
            <a:r>
              <a:rPr lang="en-GB" dirty="0"/>
              <a:t>All three render methods will be passed the same three route props</a:t>
            </a:r>
          </a:p>
          <a:p>
            <a:pPr marL="752121" lvl="1" indent="-285750">
              <a:buFont typeface="Arial" panose="020B0604020202020204" pitchFamily="34" charset="0"/>
              <a:buChar char="•"/>
            </a:pPr>
            <a:r>
              <a:rPr lang="en-GB" dirty="0"/>
              <a:t>match</a:t>
            </a:r>
          </a:p>
          <a:p>
            <a:pPr marL="752121" lvl="1" indent="-285750">
              <a:buFont typeface="Arial" panose="020B0604020202020204" pitchFamily="34" charset="0"/>
              <a:buChar char="•"/>
            </a:pPr>
            <a:r>
              <a:rPr lang="en-GB" dirty="0"/>
              <a:t>location</a:t>
            </a:r>
          </a:p>
          <a:p>
            <a:pPr marL="752121" lvl="1" indent="-285750">
              <a:buFont typeface="Arial" panose="020B0604020202020204" pitchFamily="34" charset="0"/>
              <a:buChar char="•"/>
            </a:pPr>
            <a:r>
              <a:rPr lang="en-GB" dirty="0"/>
              <a:t>history</a:t>
            </a:r>
          </a:p>
          <a:p>
            <a:pPr marL="752121" lvl="1" indent="-285750">
              <a:buFont typeface="Arial" panose="020B0604020202020204" pitchFamily="34" charset="0"/>
              <a:buChar char="•"/>
            </a:pPr>
            <a:r>
              <a:rPr lang="en-GB" dirty="0"/>
              <a:t>component</a:t>
            </a:r>
          </a:p>
          <a:p>
            <a:r>
              <a:rPr lang="en-GB" dirty="0"/>
              <a:t>A React component to render only when the location matches. It will be rendered with route props.</a:t>
            </a:r>
          </a:p>
        </p:txBody>
      </p:sp>
    </p:spTree>
    <p:extLst>
      <p:ext uri="{BB962C8B-B14F-4D97-AF65-F5344CB8AC3E}">
        <p14:creationId xmlns:p14="http://schemas.microsoft.com/office/powerpoint/2010/main" val="2632167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891F7586-E045-4AF9-A7C3-254081603F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01" r="9085" b="9012"/>
          <a:stretch/>
        </p:blipFill>
        <p:spPr bwMode="auto">
          <a:xfrm>
            <a:off x="3594141" y="-12516"/>
            <a:ext cx="8842334" cy="6994515"/>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526476" cy="6994525"/>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a:xfrm>
            <a:off x="487565" y="1144706"/>
            <a:ext cx="4104037" cy="3267920"/>
          </a:xfrm>
        </p:spPr>
        <p:txBody>
          <a:bodyPr vert="horz" lIns="91440" tIns="45720" rIns="91440" bIns="45720" rtlCol="0" anchor="b">
            <a:normAutofit/>
          </a:bodyPr>
          <a:lstStyle/>
          <a:p>
            <a:pPr lvl="0" defTabSz="914400">
              <a:spcAft>
                <a:spcPts val="300"/>
              </a:spcAft>
            </a:pPr>
            <a:r>
              <a:rPr lang="en-US" sz="4800" dirty="0">
                <a:solidFill>
                  <a:schemeClr val="tx1"/>
                </a:solidFill>
                <a:effectLst/>
                <a:latin typeface="+mj-lt"/>
                <a:ea typeface="+mj-ea"/>
                <a:cs typeface="+mj-cs"/>
              </a:rPr>
              <a:t>Redux</a:t>
            </a:r>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487564" y="4969929"/>
            <a:ext cx="4104036" cy="1232192"/>
          </a:xfrm>
        </p:spPr>
        <p:txBody>
          <a:bodyPr vert="horz" lIns="91440" tIns="45720" rIns="91440" bIns="45720" rtlCol="0">
            <a:normAutofit/>
          </a:bodyPr>
          <a:lstStyle/>
          <a:p>
            <a:pPr defTabSz="914400">
              <a:spcBef>
                <a:spcPts val="1000"/>
              </a:spcBef>
            </a:pPr>
            <a:r>
              <a:rPr lang="en-US" sz="2000" dirty="0">
                <a:solidFill>
                  <a:schemeClr val="tx1"/>
                </a:solidFill>
                <a:latin typeface="+mn-lt"/>
                <a:cs typeface="+mn-cs"/>
              </a:rPr>
              <a:t>Redux + React</a:t>
            </a:r>
          </a:p>
        </p:txBody>
      </p:sp>
      <p:sp>
        <p:nvSpPr>
          <p:cNvPr id="147" name="Rectangle 1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5170" y="353644"/>
            <a:ext cx="149217" cy="7182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674" y="4637437"/>
            <a:ext cx="4057400" cy="18652"/>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0692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1A3B7-3715-4FCD-92FA-732CAC40BF3E}"/>
              </a:ext>
            </a:extLst>
          </p:cNvPr>
          <p:cNvSpPr>
            <a:spLocks noGrp="1"/>
          </p:cNvSpPr>
          <p:nvPr>
            <p:ph type="title"/>
          </p:nvPr>
        </p:nvSpPr>
        <p:spPr/>
        <p:txBody>
          <a:bodyPr/>
          <a:lstStyle/>
          <a:p>
            <a:r>
              <a:rPr lang="en-GB" dirty="0"/>
              <a:t>Redux</a:t>
            </a:r>
          </a:p>
        </p:txBody>
      </p:sp>
      <p:sp>
        <p:nvSpPr>
          <p:cNvPr id="8" name="TextBox 7">
            <a:extLst>
              <a:ext uri="{FF2B5EF4-FFF2-40B4-BE49-F238E27FC236}">
                <a16:creationId xmlns:a16="http://schemas.microsoft.com/office/drawing/2014/main" id="{488BDA82-C5C0-48F7-ABAF-0D232142AC37}"/>
              </a:ext>
            </a:extLst>
          </p:cNvPr>
          <p:cNvSpPr txBox="1"/>
          <p:nvPr/>
        </p:nvSpPr>
        <p:spPr>
          <a:xfrm>
            <a:off x="434975" y="1314375"/>
            <a:ext cx="11266004" cy="1015663"/>
          </a:xfrm>
          <a:prstGeom prst="rect">
            <a:avLst/>
          </a:prstGeom>
          <a:noFill/>
        </p:spPr>
        <p:txBody>
          <a:bodyPr wrap="square">
            <a:spAutoFit/>
          </a:bodyPr>
          <a:lstStyle/>
          <a:p>
            <a:pPr algn="just"/>
            <a:r>
              <a:rPr lang="en-US" sz="2000" dirty="0">
                <a:solidFill>
                  <a:schemeClr val="tx1">
                    <a:lumMod val="65000"/>
                    <a:lumOff val="35000"/>
                  </a:schemeClr>
                </a:solidFill>
              </a:rPr>
              <a:t>Redux is a predictable state container for JavaScript apps. The whole state of your app is stored in an object tree inside a single store. The only way to change the state tree is to emit an action, an object describing what happened. To specify how the actions transform the state tree, you write pure reducers.</a:t>
            </a:r>
          </a:p>
        </p:txBody>
      </p:sp>
      <p:pic>
        <p:nvPicPr>
          <p:cNvPr id="2050" name="Picture 2">
            <a:extLst>
              <a:ext uri="{FF2B5EF4-FFF2-40B4-BE49-F238E27FC236}">
                <a16:creationId xmlns:a16="http://schemas.microsoft.com/office/drawing/2014/main" id="{4C955513-4C2B-44AB-BE4A-F8135180B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11" y="2465351"/>
            <a:ext cx="4667417" cy="2265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E237770-491D-4F92-B8B4-46D55F04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009" y="2330038"/>
            <a:ext cx="4564435" cy="26755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DA97246-B18E-4AFD-B5B3-F01053846884}"/>
              </a:ext>
            </a:extLst>
          </p:cNvPr>
          <p:cNvSpPr txBox="1"/>
          <p:nvPr/>
        </p:nvSpPr>
        <p:spPr>
          <a:xfrm>
            <a:off x="798251" y="4991093"/>
            <a:ext cx="3978136" cy="923330"/>
          </a:xfrm>
          <a:prstGeom prst="rect">
            <a:avLst/>
          </a:prstGeom>
          <a:noFill/>
        </p:spPr>
        <p:txBody>
          <a:bodyPr wrap="square">
            <a:spAutoFit/>
          </a:bodyPr>
          <a:lstStyle/>
          <a:p>
            <a:r>
              <a:rPr lang="en-US" b="0" i="0" dirty="0">
                <a:solidFill>
                  <a:srgbClr val="222222"/>
                </a:solidFill>
                <a:effectLst/>
                <a:latin typeface="Merriweather"/>
              </a:rPr>
              <a:t>Reacts data flow is such that parent components pass down props to child components</a:t>
            </a:r>
            <a:endParaRPr lang="en-GB" dirty="0"/>
          </a:p>
        </p:txBody>
      </p:sp>
      <p:sp>
        <p:nvSpPr>
          <p:cNvPr id="19" name="TextBox 18">
            <a:extLst>
              <a:ext uri="{FF2B5EF4-FFF2-40B4-BE49-F238E27FC236}">
                <a16:creationId xmlns:a16="http://schemas.microsoft.com/office/drawing/2014/main" id="{C54B2BE1-E886-4CF7-A982-6D6E73DFF422}"/>
              </a:ext>
            </a:extLst>
          </p:cNvPr>
          <p:cNvSpPr txBox="1"/>
          <p:nvPr/>
        </p:nvSpPr>
        <p:spPr>
          <a:xfrm>
            <a:off x="6288984" y="5124192"/>
            <a:ext cx="5281019" cy="1754326"/>
          </a:xfrm>
          <a:prstGeom prst="rect">
            <a:avLst/>
          </a:prstGeom>
          <a:noFill/>
        </p:spPr>
        <p:txBody>
          <a:bodyPr wrap="square">
            <a:spAutoFit/>
          </a:bodyPr>
          <a:lstStyle/>
          <a:p>
            <a:r>
              <a:rPr lang="en-US" b="0" i="0" dirty="0">
                <a:solidFill>
                  <a:srgbClr val="222222"/>
                </a:solidFill>
                <a:effectLst/>
                <a:latin typeface="Merriweather"/>
              </a:rPr>
              <a:t>With Redux, you have got a store where you can keep all your application state. If a state change occurs in Component A, it is then relayed to the store and other components B and C that need to be aware of this change of state in Component A can subscribe to the store:</a:t>
            </a:r>
            <a:endParaRPr lang="en-GB" dirty="0"/>
          </a:p>
        </p:txBody>
      </p:sp>
    </p:spTree>
    <p:extLst>
      <p:ext uri="{BB962C8B-B14F-4D97-AF65-F5344CB8AC3E}">
        <p14:creationId xmlns:p14="http://schemas.microsoft.com/office/powerpoint/2010/main" val="29780779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432-04B9-4035-ABC6-EBF3E3045B84}"/>
              </a:ext>
            </a:extLst>
          </p:cNvPr>
          <p:cNvSpPr>
            <a:spLocks noGrp="1"/>
          </p:cNvSpPr>
          <p:nvPr>
            <p:ph type="title"/>
          </p:nvPr>
        </p:nvSpPr>
        <p:spPr/>
        <p:txBody>
          <a:bodyPr/>
          <a:lstStyle/>
          <a:p>
            <a:r>
              <a:rPr lang="en-GB" b="0" i="0" dirty="0">
                <a:solidFill>
                  <a:srgbClr val="35383C"/>
                </a:solidFill>
                <a:effectLst/>
                <a:latin typeface="Montserrat"/>
              </a:rPr>
              <a:t>Why Redux?</a:t>
            </a:r>
            <a:br>
              <a:rPr lang="en-GB" b="0" i="0" dirty="0">
                <a:solidFill>
                  <a:srgbClr val="35383C"/>
                </a:solidFill>
                <a:effectLst/>
                <a:latin typeface="Montserrat"/>
              </a:rPr>
            </a:br>
            <a:endParaRPr lang="en-GB" dirty="0"/>
          </a:p>
        </p:txBody>
      </p:sp>
      <p:sp>
        <p:nvSpPr>
          <p:cNvPr id="4" name="TextBox 3">
            <a:extLst>
              <a:ext uri="{FF2B5EF4-FFF2-40B4-BE49-F238E27FC236}">
                <a16:creationId xmlns:a16="http://schemas.microsoft.com/office/drawing/2014/main" id="{D4FD2826-A984-4425-8149-5701F4553E9E}"/>
              </a:ext>
            </a:extLst>
          </p:cNvPr>
          <p:cNvSpPr txBox="1"/>
          <p:nvPr/>
        </p:nvSpPr>
        <p:spPr>
          <a:xfrm>
            <a:off x="434974" y="1347905"/>
            <a:ext cx="11800095" cy="707886"/>
          </a:xfrm>
          <a:prstGeom prst="rect">
            <a:avLst/>
          </a:prstGeom>
          <a:noFill/>
        </p:spPr>
        <p:txBody>
          <a:bodyPr wrap="square">
            <a:spAutoFit/>
          </a:bodyPr>
          <a:lstStyle/>
          <a:p>
            <a:r>
              <a:rPr lang="en-US" sz="2000" dirty="0">
                <a:solidFill>
                  <a:schemeClr val="tx1">
                    <a:lumMod val="65000"/>
                    <a:lumOff val="35000"/>
                  </a:schemeClr>
                </a:solidFill>
              </a:rPr>
              <a:t>If you’ve used React for more than a few minutes, you probably know about props and one-way data flow. Data is passed down the component tree via props. Given a component like this:</a:t>
            </a:r>
            <a:endParaRPr lang="en-GB" sz="2000" dirty="0">
              <a:solidFill>
                <a:schemeClr val="tx1">
                  <a:lumMod val="65000"/>
                  <a:lumOff val="35000"/>
                </a:schemeClr>
              </a:solidFill>
            </a:endParaRPr>
          </a:p>
        </p:txBody>
      </p:sp>
      <p:pic>
        <p:nvPicPr>
          <p:cNvPr id="6" name="Picture 5">
            <a:extLst>
              <a:ext uri="{FF2B5EF4-FFF2-40B4-BE49-F238E27FC236}">
                <a16:creationId xmlns:a16="http://schemas.microsoft.com/office/drawing/2014/main" id="{7C1D2ECD-1351-4049-BE8F-52F3771F640B}"/>
              </a:ext>
            </a:extLst>
          </p:cNvPr>
          <p:cNvPicPr>
            <a:picLocks noChangeAspect="1"/>
          </p:cNvPicPr>
          <p:nvPr/>
        </p:nvPicPr>
        <p:blipFill>
          <a:blip r:embed="rId2"/>
          <a:stretch>
            <a:fillRect/>
          </a:stretch>
        </p:blipFill>
        <p:spPr>
          <a:xfrm>
            <a:off x="6218237" y="2219765"/>
            <a:ext cx="6016832" cy="4316423"/>
          </a:xfrm>
          <a:prstGeom prst="rect">
            <a:avLst/>
          </a:prstGeom>
        </p:spPr>
      </p:pic>
      <p:sp>
        <p:nvSpPr>
          <p:cNvPr id="10" name="TextBox 9">
            <a:extLst>
              <a:ext uri="{FF2B5EF4-FFF2-40B4-BE49-F238E27FC236}">
                <a16:creationId xmlns:a16="http://schemas.microsoft.com/office/drawing/2014/main" id="{2E5259EF-6B2E-49F1-AE21-350C6913A05A}"/>
              </a:ext>
            </a:extLst>
          </p:cNvPr>
          <p:cNvSpPr txBox="1"/>
          <p:nvPr/>
        </p:nvSpPr>
        <p:spPr>
          <a:xfrm>
            <a:off x="434974" y="2463710"/>
            <a:ext cx="5602571" cy="4370427"/>
          </a:xfrm>
          <a:prstGeom prst="rect">
            <a:avLst/>
          </a:prstGeom>
          <a:noFill/>
        </p:spPr>
        <p:txBody>
          <a:bodyPr wrap="square">
            <a:spAutoFit/>
          </a:bodyPr>
          <a:lstStyle/>
          <a:p>
            <a:r>
              <a:rPr lang="en-GB" sz="2000" b="1" dirty="0">
                <a:solidFill>
                  <a:schemeClr val="tx1">
                    <a:lumMod val="65000"/>
                    <a:lumOff val="35000"/>
                  </a:schemeClr>
                </a:solidFill>
              </a:rPr>
              <a:t>What we have in React</a:t>
            </a:r>
          </a:p>
          <a:p>
            <a:pPr marL="285750" indent="-285750">
              <a:buFont typeface="Wingdings" panose="05000000000000000000" pitchFamily="2" charset="2"/>
              <a:buChar char="ü"/>
            </a:pPr>
            <a:r>
              <a:rPr lang="en-GB" sz="2000" dirty="0">
                <a:solidFill>
                  <a:schemeClr val="tx1">
                    <a:lumMod val="65000"/>
                    <a:lumOff val="35000"/>
                  </a:schemeClr>
                </a:solidFill>
              </a:rPr>
              <a:t>The </a:t>
            </a:r>
            <a:r>
              <a:rPr lang="en-GB" sz="2000" dirty="0" err="1">
                <a:solidFill>
                  <a:schemeClr val="tx1">
                    <a:lumMod val="65000"/>
                    <a:lumOff val="35000"/>
                  </a:schemeClr>
                </a:solidFill>
              </a:rPr>
              <a:t>obj</a:t>
            </a:r>
            <a:r>
              <a:rPr lang="en-GB" sz="2000" dirty="0">
                <a:solidFill>
                  <a:schemeClr val="tx1">
                    <a:lumMod val="65000"/>
                    <a:lumOff val="35000"/>
                  </a:schemeClr>
                </a:solidFill>
              </a:rPr>
              <a:t>, stored in App’s state, would be passed down as a prop:</a:t>
            </a:r>
          </a:p>
          <a:p>
            <a:pPr marL="285750" indent="-285750">
              <a:buFont typeface="Wingdings" panose="05000000000000000000" pitchFamily="2" charset="2"/>
              <a:buChar char="ü"/>
            </a:pPr>
            <a:r>
              <a:rPr lang="en-US" sz="2000" dirty="0">
                <a:solidFill>
                  <a:schemeClr val="tx1">
                    <a:lumMod val="65000"/>
                    <a:lumOff val="35000"/>
                  </a:schemeClr>
                </a:solidFill>
              </a:rPr>
              <a:t>Passing Data Multiple Levels is a Pain</a:t>
            </a:r>
          </a:p>
          <a:p>
            <a:pPr marL="752121" lvl="1" indent="-285750">
              <a:buFont typeface="Wingdings" panose="05000000000000000000" pitchFamily="2" charset="2"/>
              <a:buChar char="ü"/>
            </a:pPr>
            <a:r>
              <a:rPr lang="en-US" sz="2000" dirty="0">
                <a:solidFill>
                  <a:schemeClr val="tx1">
                    <a:lumMod val="65000"/>
                    <a:lumOff val="35000"/>
                  </a:schemeClr>
                </a:solidFill>
              </a:rPr>
              <a:t>Let’s pretend the top-level App component holds the user object in state. The user contains the current user’s avatar, handle, and other profile info.</a:t>
            </a:r>
          </a:p>
          <a:p>
            <a:pPr marL="752121" lvl="1" indent="-285750">
              <a:buFont typeface="Wingdings" panose="05000000000000000000" pitchFamily="2" charset="2"/>
              <a:buChar char="ü"/>
            </a:pPr>
            <a:endParaRPr lang="en-US" sz="2000" dirty="0">
              <a:solidFill>
                <a:schemeClr val="tx1">
                  <a:lumMod val="65000"/>
                  <a:lumOff val="35000"/>
                </a:schemeClr>
              </a:solidFill>
            </a:endParaRPr>
          </a:p>
          <a:p>
            <a:pPr marL="752121" lvl="1" indent="-285750">
              <a:buFont typeface="Wingdings" panose="05000000000000000000" pitchFamily="2" charset="2"/>
              <a:buChar char="ü"/>
            </a:pPr>
            <a:r>
              <a:rPr lang="en-US" sz="2000" dirty="0">
                <a:solidFill>
                  <a:schemeClr val="tx1">
                    <a:lumMod val="65000"/>
                    <a:lumOff val="35000"/>
                  </a:schemeClr>
                </a:solidFill>
              </a:rPr>
              <a:t>In order to deliver the user data to all 3 Avatar components, the user needs to be woven through a bunch of intermediate components that don’t need the data</a:t>
            </a:r>
          </a:p>
          <a:p>
            <a:endParaRPr lang="en-GB" dirty="0"/>
          </a:p>
        </p:txBody>
      </p:sp>
    </p:spTree>
    <p:extLst>
      <p:ext uri="{BB962C8B-B14F-4D97-AF65-F5344CB8AC3E}">
        <p14:creationId xmlns:p14="http://schemas.microsoft.com/office/powerpoint/2010/main" val="969160995"/>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234</TotalTime>
  <Words>1358</Words>
  <Application>Microsoft Office PowerPoint</Application>
  <PresentationFormat>Custom</PresentationFormat>
  <Paragraphs>136</Paragraphs>
  <Slides>15</Slides>
  <Notes>5</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35" baseType="lpstr">
      <vt:lpstr>Arial</vt:lpstr>
      <vt:lpstr>Calibri</vt:lpstr>
      <vt:lpstr>Calibri Light</vt:lpstr>
      <vt:lpstr>Consolas</vt:lpstr>
      <vt:lpstr>Input Code</vt:lpstr>
      <vt:lpstr>Merriweather</vt:lpstr>
      <vt:lpstr>Montserrat</vt:lpstr>
      <vt:lpstr>Proxima Nova Semibold</vt:lpstr>
      <vt:lpstr>Roboto</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M11</vt:lpstr>
      <vt:lpstr>Agenda</vt:lpstr>
      <vt:lpstr>Routing</vt:lpstr>
      <vt:lpstr>Routing</vt:lpstr>
      <vt:lpstr>Routers</vt:lpstr>
      <vt:lpstr>Routers</vt:lpstr>
      <vt:lpstr>Redux</vt:lpstr>
      <vt:lpstr>Redux</vt:lpstr>
      <vt:lpstr>Why Redux? </vt:lpstr>
      <vt:lpstr>Compare React State and Redux </vt:lpstr>
      <vt:lpstr>Benefits Of Redux</vt:lpstr>
      <vt:lpstr>Redux with React</vt:lpstr>
      <vt:lpstr>How to Use Redux with React </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M9</dc:title>
  <dc:creator>Jenkins</dc:creator>
  <cp:lastModifiedBy>Jenkins</cp:lastModifiedBy>
  <cp:revision>19</cp:revision>
  <dcterms:created xsi:type="dcterms:W3CDTF">2020-10-10T02:15:48Z</dcterms:created>
  <dcterms:modified xsi:type="dcterms:W3CDTF">2021-04-08T12:11:17Z</dcterms:modified>
</cp:coreProperties>
</file>